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58" r:id="rId4"/>
    <p:sldId id="307" r:id="rId5"/>
    <p:sldId id="296" r:id="rId6"/>
    <p:sldId id="284" r:id="rId7"/>
    <p:sldId id="271" r:id="rId8"/>
    <p:sldId id="263" r:id="rId9"/>
    <p:sldId id="298" r:id="rId10"/>
    <p:sldId id="299" r:id="rId11"/>
    <p:sldId id="308" r:id="rId12"/>
    <p:sldId id="300" r:id="rId13"/>
    <p:sldId id="30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5</a:t>
            </a:r>
            <a:endParaRPr lang="ru-RU" sz="8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0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Смысл в </a:t>
            </a:r>
            <a:r>
              <a:rPr lang="ru-RU" sz="10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дискурсе</a:t>
            </a:r>
            <a:endParaRPr lang="ru-RU" sz="100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000" dirty="0" smtClean="0"/>
              <a:t>Вопрос </a:t>
            </a:r>
            <a:r>
              <a:rPr lang="en-US" sz="7000" dirty="0" smtClean="0"/>
              <a:t>4</a:t>
            </a:r>
          </a:p>
          <a:p>
            <a:pPr algn="ctr">
              <a:buNone/>
            </a:pPr>
            <a:r>
              <a:rPr lang="ru-RU" sz="10000" dirty="0" err="1" smtClean="0"/>
              <a:t>Импликатура</a:t>
            </a:r>
            <a:r>
              <a:rPr lang="ru-RU" sz="10000" dirty="0" smtClean="0"/>
              <a:t> </a:t>
            </a:r>
            <a:endParaRPr lang="ru-RU" sz="10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i="1" dirty="0" err="1" smtClean="0"/>
              <a:t>Импликатура</a:t>
            </a:r>
            <a:r>
              <a:rPr lang="ru-RU" dirty="0" smtClean="0"/>
              <a:t> – неявный, неочевидный смысл высказывания.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7000" i="1" dirty="0" smtClean="0"/>
              <a:t>С правым глазом у вас все в порядке. </a:t>
            </a:r>
            <a:endParaRPr lang="ru-RU" sz="70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5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sz="7000" b="1" i="1" dirty="0" err="1" smtClean="0"/>
              <a:t>Пресуппозиция</a:t>
            </a:r>
            <a:r>
              <a:rPr lang="ru-RU" sz="7000" b="1" i="1" dirty="0" smtClean="0"/>
              <a:t> – </a:t>
            </a:r>
            <a:r>
              <a:rPr lang="ru-RU" sz="7200" dirty="0" smtClean="0"/>
              <a:t>суждение </a:t>
            </a:r>
            <a:r>
              <a:rPr lang="ru-RU" sz="7200" dirty="0" smtClean="0"/>
              <a:t>(следствие), выводимое из данного высказывания по правилам истинности или уместности.</a:t>
            </a:r>
          </a:p>
          <a:p>
            <a:pPr algn="ctr">
              <a:buNone/>
            </a:pPr>
            <a:r>
              <a:rPr lang="ru-RU" sz="7000" b="1" i="1" dirty="0" smtClean="0"/>
              <a:t> </a:t>
            </a:r>
            <a:endParaRPr lang="ru-RU" sz="7000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/>
              <a:t>ВЫВОДЫ:</a:t>
            </a:r>
          </a:p>
          <a:p>
            <a:pPr algn="ctr">
              <a:buNone/>
            </a:pPr>
            <a:endParaRPr lang="ru-RU" sz="4000" smtClean="0"/>
          </a:p>
          <a:p>
            <a:pPr algn="ctr">
              <a:buNone/>
            </a:pPr>
            <a:r>
              <a:rPr lang="ru-RU" sz="4000" smtClean="0"/>
              <a:t>Коммуникация </a:t>
            </a:r>
            <a:r>
              <a:rPr lang="ru-RU" sz="4000" dirty="0" smtClean="0"/>
              <a:t>– сложный процесс, порождающий множество мыслительных операций, вариантов интерпретаций и ответных действий.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000" b="1" dirty="0" smtClean="0"/>
              <a:t>План</a:t>
            </a:r>
          </a:p>
          <a:p>
            <a:pPr marL="514350" indent="-514350" algn="just">
              <a:buAutoNum type="arabicPeriod"/>
            </a:pPr>
            <a:r>
              <a:rPr lang="ru-RU" sz="5000" dirty="0" smtClean="0">
                <a:cs typeface="Arabic Typesetting" pitchFamily="66" charset="-78"/>
              </a:rPr>
              <a:t>Пропозиция </a:t>
            </a:r>
          </a:p>
          <a:p>
            <a:pPr marL="514350" indent="-514350" algn="just">
              <a:buAutoNum type="arabicPeriod"/>
            </a:pPr>
            <a:r>
              <a:rPr lang="ru-RU" sz="5000" dirty="0" smtClean="0">
                <a:cs typeface="Arabic Typesetting" pitchFamily="66" charset="-78"/>
              </a:rPr>
              <a:t>Референция</a:t>
            </a:r>
          </a:p>
          <a:p>
            <a:pPr marL="514350" indent="-514350" algn="just">
              <a:buAutoNum type="arabicPeriod"/>
            </a:pPr>
            <a:r>
              <a:rPr lang="ru-RU" sz="5000" dirty="0" err="1" smtClean="0">
                <a:cs typeface="Arabic Typesetting" pitchFamily="66" charset="-78"/>
              </a:rPr>
              <a:t>Экспликатура</a:t>
            </a:r>
            <a:endParaRPr lang="ru-RU" sz="5000" dirty="0" smtClean="0">
              <a:cs typeface="Arabic Typesetting" pitchFamily="66" charset="-78"/>
            </a:endParaRPr>
          </a:p>
          <a:p>
            <a:pPr marL="514350" indent="-514350" algn="just">
              <a:buAutoNum type="arabicPeriod"/>
            </a:pPr>
            <a:r>
              <a:rPr lang="ru-RU" sz="5000" dirty="0" err="1" smtClean="0">
                <a:cs typeface="Arabic Typesetting" pitchFamily="66" charset="-78"/>
              </a:rPr>
              <a:t>Импликатура</a:t>
            </a:r>
            <a:endParaRPr lang="ru-RU" sz="5000" dirty="0" smtClean="0">
              <a:cs typeface="Arabic Typesetting" pitchFamily="66" charset="-78"/>
            </a:endParaRPr>
          </a:p>
          <a:p>
            <a:pPr marL="514350" indent="-514350" algn="just">
              <a:buAutoNum type="arabicPeriod"/>
            </a:pPr>
            <a:r>
              <a:rPr lang="ru-RU" sz="5000" dirty="0" err="1" smtClean="0">
                <a:cs typeface="Arabic Typesetting" pitchFamily="66" charset="-78"/>
              </a:rPr>
              <a:t>Пресуппозиция</a:t>
            </a:r>
            <a:r>
              <a:rPr lang="ru-RU" sz="5000" dirty="0" smtClean="0">
                <a:cs typeface="Arabic Typesetting" pitchFamily="66" charset="-78"/>
              </a:rPr>
              <a:t> </a:t>
            </a:r>
            <a:endParaRPr lang="ru-RU" sz="5000" dirty="0"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Вопрос 1</a:t>
            </a:r>
            <a:endParaRPr lang="en-US" dirty="0" smtClean="0"/>
          </a:p>
          <a:p>
            <a:pPr algn="ctr">
              <a:buNone/>
            </a:pPr>
            <a:r>
              <a:rPr lang="ru-RU" sz="9600" dirty="0" smtClean="0">
                <a:cs typeface="Arabic Typesetting" pitchFamily="66" charset="-78"/>
              </a:rPr>
              <a:t>Пропозиция</a:t>
            </a:r>
          </a:p>
          <a:p>
            <a:pPr algn="ctr">
              <a:buNone/>
            </a:pPr>
            <a:endParaRPr lang="en-US" sz="9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Пропозиция</a:t>
            </a:r>
            <a:r>
              <a:rPr lang="ru-RU" dirty="0" smtClean="0"/>
              <a:t> – буквальный смысл высказывания, его объективное содержание.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sz="6000" u="sng" dirty="0" smtClean="0"/>
              <a:t>Структура пропозиции:</a:t>
            </a:r>
          </a:p>
          <a:p>
            <a:pPr>
              <a:buFontTx/>
              <a:buChar char="-"/>
            </a:pPr>
            <a:r>
              <a:rPr lang="ru-RU" sz="6000" dirty="0" smtClean="0"/>
              <a:t>Предикаты,</a:t>
            </a:r>
          </a:p>
          <a:p>
            <a:pPr>
              <a:buFontTx/>
              <a:buChar char="-"/>
            </a:pPr>
            <a:r>
              <a:rPr lang="ru-RU" sz="6000" dirty="0" smtClean="0"/>
              <a:t>Актанты</a:t>
            </a:r>
          </a:p>
          <a:p>
            <a:pPr>
              <a:buFontTx/>
              <a:buChar char="-"/>
            </a:pPr>
            <a:r>
              <a:rPr lang="ru-RU" sz="6000" dirty="0" smtClean="0"/>
              <a:t>Термы и имена</a:t>
            </a:r>
          </a:p>
          <a:p>
            <a:pPr>
              <a:buFontTx/>
              <a:buChar char="-"/>
            </a:pPr>
            <a:r>
              <a:rPr lang="ru-RU" sz="6000" dirty="0" err="1" smtClean="0"/>
              <a:t>Сирконстанты</a:t>
            </a:r>
            <a:r>
              <a:rPr lang="ru-RU" sz="6000" dirty="0" smtClean="0"/>
              <a:t> 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500" b="1" i="1" dirty="0" smtClean="0"/>
              <a:t> </a:t>
            </a:r>
          </a:p>
          <a:p>
            <a:pPr algn="ctr">
              <a:buNone/>
            </a:pPr>
            <a:r>
              <a:rPr lang="ru-RU" sz="6000" b="1" i="1" dirty="0" smtClean="0"/>
              <a:t>Референция </a:t>
            </a:r>
            <a:endParaRPr lang="ru-RU" sz="60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endParaRPr lang="en-US" sz="7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7000" i="1" dirty="0" smtClean="0">
                <a:latin typeface="Times New Roman" pitchFamily="18" charset="0"/>
                <a:cs typeface="Times New Roman" pitchFamily="18" charset="0"/>
              </a:rPr>
              <a:t>Референция – акт называния</a:t>
            </a:r>
            <a:endParaRPr lang="ru-RU" sz="7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/>
              <a:t>Вопрос 3</a:t>
            </a:r>
          </a:p>
          <a:p>
            <a:pPr algn="ctr">
              <a:buNone/>
            </a:pPr>
            <a:endParaRPr lang="ru-RU" sz="4000" b="1" i="1" dirty="0" smtClean="0"/>
          </a:p>
          <a:p>
            <a:pPr algn="ctr">
              <a:buNone/>
            </a:pPr>
            <a:r>
              <a:rPr lang="ru-RU" sz="7000" b="1" i="1" dirty="0" err="1" smtClean="0"/>
              <a:t>Экспликатура</a:t>
            </a:r>
            <a:r>
              <a:rPr lang="ru-RU" sz="7000" b="1" i="1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7000" i="1" dirty="0" smtClean="0"/>
          </a:p>
          <a:p>
            <a:pPr algn="ctr">
              <a:buNone/>
            </a:pPr>
            <a:r>
              <a:rPr lang="ru-RU" sz="7000" i="1" dirty="0" err="1" smtClean="0"/>
              <a:t>Экспликатура</a:t>
            </a:r>
            <a:r>
              <a:rPr lang="ru-RU" sz="7000" i="1" dirty="0" smtClean="0"/>
              <a:t> - п</a:t>
            </a:r>
            <a:r>
              <a:rPr lang="ru-RU" sz="7000" i="1" dirty="0" smtClean="0"/>
              <a:t>ервичная цель высказывания.</a:t>
            </a:r>
            <a:endParaRPr lang="ru-RU" sz="70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4E942F-0C30-4862-A8E7-3B478504F536}"/>
</file>

<file path=customXml/itemProps2.xml><?xml version="1.0" encoding="utf-8"?>
<ds:datastoreItem xmlns:ds="http://schemas.openxmlformats.org/officeDocument/2006/customXml" ds:itemID="{ABA434DA-1956-4159-8236-ED59E72505E5}"/>
</file>

<file path=customXml/itemProps3.xml><?xml version="1.0" encoding="utf-8"?>
<ds:datastoreItem xmlns:ds="http://schemas.openxmlformats.org/officeDocument/2006/customXml" ds:itemID="{5A1DAA70-7709-41CA-A4A5-7EA7CB13DB27}"/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109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Вопрос 2</vt:lpstr>
      <vt:lpstr>Слайд 7</vt:lpstr>
      <vt:lpstr>Слайд 8</vt:lpstr>
      <vt:lpstr>Слайд 9</vt:lpstr>
      <vt:lpstr>Слайд 10</vt:lpstr>
      <vt:lpstr>Слайд 11</vt:lpstr>
      <vt:lpstr>Слайд 12</vt:lpstr>
      <vt:lpstr>Вопрос 5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54</cp:revision>
  <dcterms:created xsi:type="dcterms:W3CDTF">2019-09-01T08:37:24Z</dcterms:created>
  <dcterms:modified xsi:type="dcterms:W3CDTF">2020-04-21T19:50:54Z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